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72" r:id="rId7"/>
    <p:sldId id="275" r:id="rId8"/>
    <p:sldId id="270" r:id="rId9"/>
    <p:sldId id="273" r:id="rId10"/>
    <p:sldId id="261" r:id="rId11"/>
    <p:sldId id="274" r:id="rId12"/>
    <p:sldId id="269" r:id="rId13"/>
    <p:sldId id="276" r:id="rId14"/>
    <p:sldId id="278" r:id="rId15"/>
    <p:sldId id="271" r:id="rId16"/>
    <p:sldId id="277" r:id="rId17"/>
  </p:sldIdLst>
  <p:sldSz cx="9144000" cy="6858000" type="screen4x3"/>
  <p:notesSz cx="6877050" cy="100028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715" autoAdjust="0"/>
  </p:normalViewPr>
  <p:slideViewPr>
    <p:cSldViewPr>
      <p:cViewPr varScale="1">
        <p:scale>
          <a:sx n="121" d="100"/>
          <a:sy n="121" d="100"/>
        </p:scale>
        <p:origin x="-821" y="-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52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0055" cy="500142"/>
          </a:xfrm>
          <a:prstGeom prst="rect">
            <a:avLst/>
          </a:prstGeom>
        </p:spPr>
        <p:txBody>
          <a:bodyPr vert="horz" lIns="92583" tIns="46292" rIns="92583" bIns="46292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95404" y="0"/>
            <a:ext cx="2980055" cy="500142"/>
          </a:xfrm>
          <a:prstGeom prst="rect">
            <a:avLst/>
          </a:prstGeom>
        </p:spPr>
        <p:txBody>
          <a:bodyPr vert="horz" lIns="92583" tIns="46292" rIns="92583" bIns="46292" rtlCol="0"/>
          <a:lstStyle>
            <a:lvl1pPr algn="r">
              <a:defRPr sz="1200"/>
            </a:lvl1pPr>
          </a:lstStyle>
          <a:p>
            <a:fld id="{9A739205-3364-41C6-B63E-AF390AE3910B}" type="datetimeFigureOut">
              <a:rPr lang="fr-FR" smtClean="0"/>
              <a:pPr/>
              <a:t>15/06/2015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36625" y="749300"/>
            <a:ext cx="5003800" cy="3752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83" tIns="46292" rIns="92583" bIns="46292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7706" y="4751348"/>
            <a:ext cx="5501640" cy="4501277"/>
          </a:xfrm>
          <a:prstGeom prst="rect">
            <a:avLst/>
          </a:prstGeom>
        </p:spPr>
        <p:txBody>
          <a:bodyPr vert="horz" lIns="92583" tIns="46292" rIns="92583" bIns="46292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500960"/>
            <a:ext cx="2980055" cy="500142"/>
          </a:xfrm>
          <a:prstGeom prst="rect">
            <a:avLst/>
          </a:prstGeom>
        </p:spPr>
        <p:txBody>
          <a:bodyPr vert="horz" lIns="92583" tIns="46292" rIns="92583" bIns="46292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95404" y="9500960"/>
            <a:ext cx="2980055" cy="500142"/>
          </a:xfrm>
          <a:prstGeom prst="rect">
            <a:avLst/>
          </a:prstGeom>
        </p:spPr>
        <p:txBody>
          <a:bodyPr vert="horz" lIns="92583" tIns="46292" rIns="92583" bIns="46292" rtlCol="0" anchor="b"/>
          <a:lstStyle>
            <a:lvl1pPr algn="r">
              <a:defRPr sz="1200"/>
            </a:lvl1pPr>
          </a:lstStyle>
          <a:p>
            <a:fld id="{976BFA81-A00E-4A25-9B3D-1F50F7C5AFA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1081339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angle rect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  <p:grpSp>
        <p:nvGrpSpPr>
          <p:cNvPr id="2" name="Groupe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orme libr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orme libr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orme libr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Connecteur droit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r>
              <a:rPr lang="fr-FR" smtClean="0"/>
              <a:t>15/06/2015</a:t>
            </a:r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45CDAE9-2AD1-41D7-9597-B5AADCE3869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fr-FR" smtClean="0"/>
              <a:t>15/06/2015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45CDAE9-2AD1-41D7-9597-B5AADCE3869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fr-FR" smtClean="0"/>
              <a:t>15/06/2015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45CDAE9-2AD1-41D7-9597-B5AADCE3869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fr-FR" smtClean="0"/>
              <a:t>15/06/2015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45CDAE9-2AD1-41D7-9597-B5AADCE3869C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Titr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fr-FR" smtClean="0"/>
              <a:t>15/06/2015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45CDAE9-2AD1-41D7-9597-B5AADCE3869C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fr-FR" smtClean="0"/>
              <a:t>15/06/2015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45CDAE9-2AD1-41D7-9597-B5AADCE3869C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fr-FR" smtClean="0"/>
              <a:t>15/06/2015</a:t>
            </a:r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45CDAE9-2AD1-41D7-9597-B5AADCE3869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fr-FR" smtClean="0"/>
              <a:t>15/06/2015</a:t>
            </a:r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45CDAE9-2AD1-41D7-9597-B5AADCE3869C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fr-FR" smtClean="0"/>
              <a:t>15/06/2015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45CDAE9-2AD1-41D7-9597-B5AADCE3869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r>
              <a:rPr lang="fr-FR" smtClean="0"/>
              <a:t>15/06/2015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45CDAE9-2AD1-41D7-9597-B5AADCE3869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fr-FR" smtClean="0"/>
              <a:t>15/06/2015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45CDAE9-2AD1-41D7-9597-B5AADCE3869C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orme libre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iangle rect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Connecteur droit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e libre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orme libre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iangle rect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Connecteur droit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fr-FR" smtClean="0"/>
              <a:t>15/06/2015</a:t>
            </a:r>
            <a:endParaRPr lang="fr-FR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345CDAE9-2AD1-41D7-9597-B5AADCE3869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irefeurope.org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http://www.irefeurope.org/images/logo.gif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irefeurope.org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http://www.irefeurope.org/images/logo.gif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79512" y="1844824"/>
            <a:ext cx="8964488" cy="3384376"/>
          </a:xfrm>
        </p:spPr>
        <p:txBody>
          <a:bodyPr>
            <a:normAutofit fontScale="90000"/>
          </a:bodyPr>
          <a:lstStyle/>
          <a:p>
            <a:pPr algn="ctr"/>
            <a:r>
              <a:rPr lang="fr-FR" dirty="0" smtClean="0"/>
              <a:t>Les riches sont essentiellement des entrepreneurs</a:t>
            </a:r>
            <a:br>
              <a:rPr lang="fr-FR" dirty="0" smtClean="0"/>
            </a:br>
            <a:r>
              <a:rPr lang="fr-FR" sz="3600" dirty="0" smtClean="0"/>
              <a:t>Nicolas </a:t>
            </a:r>
            <a:r>
              <a:rPr lang="fr-FR" sz="3600" dirty="0" err="1" smtClean="0"/>
              <a:t>Lecaussin</a:t>
            </a:r>
            <a:r>
              <a:rPr lang="fr-FR" sz="3600" dirty="0" smtClean="0"/>
              <a:t/>
            </a:r>
            <a:br>
              <a:rPr lang="fr-FR" sz="3600" dirty="0" smtClean="0"/>
            </a:br>
            <a:r>
              <a:rPr lang="fr-FR" sz="3600" dirty="0" smtClean="0"/>
              <a:t>Directeur </a:t>
            </a:r>
            <a:br>
              <a:rPr lang="fr-FR" sz="3600" dirty="0" smtClean="0"/>
            </a:br>
            <a:r>
              <a:rPr lang="fr-FR" sz="3600" dirty="0" smtClean="0"/>
              <a:t/>
            </a:r>
            <a:br>
              <a:rPr lang="fr-FR" sz="3600" dirty="0" smtClean="0"/>
            </a:br>
            <a:r>
              <a:rPr lang="fr-FR" sz="3600" dirty="0" smtClean="0">
                <a:solidFill>
                  <a:schemeClr val="accent1"/>
                </a:solidFill>
              </a:rPr>
              <a:t>www.irefeurope.org</a:t>
            </a:r>
            <a:endParaRPr lang="fr-FR" sz="3600" dirty="0">
              <a:solidFill>
                <a:schemeClr val="accent1"/>
              </a:solidFill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>
          <a:xfrm>
            <a:off x="8460432" y="6440611"/>
            <a:ext cx="614928" cy="365125"/>
          </a:xfrm>
        </p:spPr>
        <p:txBody>
          <a:bodyPr/>
          <a:lstStyle/>
          <a:p>
            <a:pPr algn="ctr"/>
            <a:fld id="{345CDAE9-2AD1-41D7-9597-B5AADCE3869C}" type="slidenum">
              <a:rPr lang="fr-FR" smtClean="0"/>
              <a:pPr algn="ctr"/>
              <a:t>1</a:t>
            </a:fld>
            <a:endParaRPr lang="fr-FR" dirty="0"/>
          </a:p>
        </p:txBody>
      </p:sp>
      <p:pic>
        <p:nvPicPr>
          <p:cNvPr id="1026" name="Picture 2" descr="http://www.irefeurope.org/images/logo.gif">
            <a:hlinkClick r:id="rId2"/>
          </p:cNvPr>
          <p:cNvPicPr>
            <a:picLocks noChangeAspect="1" noChangeArrowheads="1"/>
          </p:cNvPicPr>
          <p:nvPr/>
        </p:nvPicPr>
        <p:blipFill>
          <a:blip r:embed="rId3" r:link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0"/>
            <a:ext cx="6768752" cy="17008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2706332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755576" y="404664"/>
            <a:ext cx="7992888" cy="6453336"/>
          </a:xfrm>
        </p:spPr>
        <p:txBody>
          <a:bodyPr>
            <a:noAutofit/>
          </a:bodyPr>
          <a:lstStyle/>
          <a:p>
            <a:pPr marL="624078" indent="-514350" algn="ctr">
              <a:buNone/>
            </a:pPr>
            <a:r>
              <a:rPr lang="fr-FR" sz="3600" b="1" dirty="0" smtClean="0"/>
              <a:t>2. L’erreur économique</a:t>
            </a:r>
          </a:p>
          <a:p>
            <a:pPr marL="624078" indent="-514350">
              <a:buFontTx/>
              <a:buChar char="-"/>
            </a:pPr>
            <a:r>
              <a:rPr lang="fr-FR" sz="2800" dirty="0" smtClean="0"/>
              <a:t>Non, les richesses mondiales ne se concentrent pas dans les mains des 1 % des plus riches</a:t>
            </a:r>
          </a:p>
          <a:p>
            <a:pPr marL="624078" indent="-514350">
              <a:buFontTx/>
              <a:buChar char="-"/>
            </a:pPr>
            <a:r>
              <a:rPr lang="fr-FR" sz="2800" dirty="0" smtClean="0"/>
              <a:t>Les 1 % les plus riches aux Etats-Unis</a:t>
            </a:r>
          </a:p>
          <a:p>
            <a:pPr marL="624078" indent="-514350">
              <a:buFontTx/>
              <a:buChar char="-"/>
            </a:pPr>
            <a:endParaRPr lang="fr-FR" sz="280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CDAE9-2AD1-41D7-9597-B5AADCE3869C}" type="slidenum">
              <a:rPr lang="fr-FR" smtClean="0"/>
              <a:pPr/>
              <a:t>10</a:t>
            </a:fld>
            <a:endParaRPr lang="fr-FR"/>
          </a:p>
        </p:txBody>
      </p:sp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1547664" y="2924945"/>
          <a:ext cx="6096000" cy="30963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52896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1981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2007</a:t>
                      </a:r>
                      <a:endParaRPr lang="fr-FR" dirty="0"/>
                    </a:p>
                  </a:txBody>
                  <a:tcPr/>
                </a:tc>
              </a:tr>
              <a:tr h="1417808">
                <a:tc>
                  <a:txBody>
                    <a:bodyPr/>
                    <a:lstStyle/>
                    <a:p>
                      <a:r>
                        <a:rPr lang="fr-FR" sz="1700" dirty="0" smtClean="0"/>
                        <a:t>Part des revenus des plus riches</a:t>
                      </a:r>
                      <a:r>
                        <a:rPr lang="fr-FR" sz="1700" baseline="0" dirty="0" smtClean="0"/>
                        <a:t> provenant de l’entrepreneuriat</a:t>
                      </a:r>
                      <a:endParaRPr lang="fr-FR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7.8 %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32 %</a:t>
                      </a:r>
                      <a:endParaRPr lang="fr-FR" dirty="0"/>
                    </a:p>
                  </a:txBody>
                  <a:tcPr/>
                </a:tc>
              </a:tr>
              <a:tr h="1149574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611257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 smtClean="0"/>
              <a:t>France</a:t>
            </a:r>
            <a:r>
              <a:rPr lang="fr-FR" dirty="0" smtClean="0"/>
              <a:t> : Les 10 % des plus riches payent 70 % de l’IR et les 1 % </a:t>
            </a:r>
            <a:r>
              <a:rPr lang="fr-FR" dirty="0" smtClean="0">
                <a:sym typeface="Symbol"/>
              </a:rPr>
              <a:t> 28 % de l’IR</a:t>
            </a:r>
            <a:endParaRPr lang="fr-FR" dirty="0" smtClean="0"/>
          </a:p>
          <a:p>
            <a:r>
              <a:rPr lang="fr-FR" b="1" dirty="0" smtClean="0"/>
              <a:t>Royaume-Uni </a:t>
            </a:r>
            <a:r>
              <a:rPr lang="fr-FR" dirty="0" smtClean="0"/>
              <a:t>: les 10 % des plus riches payent presque la moitié du total de l’IR (Impôt sur le revenu) et les 1 % </a:t>
            </a:r>
            <a:r>
              <a:rPr lang="fr-FR" dirty="0" smtClean="0">
                <a:sym typeface="Symbol"/>
              </a:rPr>
              <a:t></a:t>
            </a:r>
            <a:r>
              <a:rPr lang="fr-FR" dirty="0" smtClean="0"/>
              <a:t>29.8 % de l’IR</a:t>
            </a:r>
          </a:p>
          <a:p>
            <a:r>
              <a:rPr lang="fr-FR" b="1" dirty="0" smtClean="0"/>
              <a:t>Etats-Unis</a:t>
            </a:r>
            <a:r>
              <a:rPr lang="fr-FR" dirty="0" smtClean="0"/>
              <a:t> : 20 % des plus riches payent 94 % du total de l’IR (les 1 % des plus riches acquittent 39 % du total !)</a:t>
            </a:r>
          </a:p>
          <a:p>
            <a:endParaRPr lang="fr-FR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CDAE9-2AD1-41D7-9597-B5AADCE3869C}" type="slidenum">
              <a:rPr lang="fr-FR" smtClean="0"/>
              <a:pPr/>
              <a:t>11</a:t>
            </a:fld>
            <a:endParaRPr lang="fr-FR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Oui, les riches payent des impôts </a:t>
            </a:r>
            <a:br>
              <a:rPr lang="fr-FR" dirty="0" smtClean="0"/>
            </a:br>
            <a:endParaRPr lang="fr-F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 smtClean="0"/>
          </a:p>
          <a:p>
            <a:endParaRPr lang="fr-FR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CDAE9-2AD1-41D7-9597-B5AADCE3869C}" type="slidenum">
              <a:rPr lang="fr-FR" smtClean="0"/>
              <a:pPr/>
              <a:t>12</a:t>
            </a:fld>
            <a:endParaRPr lang="fr-FR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3600" dirty="0" smtClean="0"/>
              <a:t>Mais où va l’argent de nos impôts ?</a:t>
            </a:r>
            <a:endParaRPr lang="fr-FR" sz="3600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467545" y="1340766"/>
          <a:ext cx="8424936" cy="45205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8312"/>
                <a:gridCol w="2808312"/>
                <a:gridCol w="2808312"/>
              </a:tblGrid>
              <a:tr h="889563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FRANCE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ROYAUME-UNI</a:t>
                      </a:r>
                      <a:endParaRPr lang="fr-FR" dirty="0"/>
                    </a:p>
                  </a:txBody>
                  <a:tcPr/>
                </a:tc>
              </a:tr>
              <a:tr h="889563">
                <a:tc>
                  <a:txBody>
                    <a:bodyPr/>
                    <a:lstStyle/>
                    <a:p>
                      <a:r>
                        <a:rPr kumimoji="0" lang="fr-FR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Dépenses sociales (en % du PIB)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32 %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22 %</a:t>
                      </a:r>
                      <a:endParaRPr lang="fr-FR" dirty="0"/>
                    </a:p>
                  </a:txBody>
                  <a:tcPr/>
                </a:tc>
              </a:tr>
              <a:tr h="925918">
                <a:tc>
                  <a:txBody>
                    <a:bodyPr/>
                    <a:lstStyle/>
                    <a:p>
                      <a:r>
                        <a:rPr kumimoji="0" lang="fr-FR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Taux de prélèvements obligatoires (en % du PIB)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46 %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32.9 %</a:t>
                      </a:r>
                      <a:endParaRPr lang="fr-FR" dirty="0"/>
                    </a:p>
                  </a:txBody>
                  <a:tcPr/>
                </a:tc>
              </a:tr>
              <a:tr h="889563">
                <a:tc>
                  <a:txBody>
                    <a:bodyPr/>
                    <a:lstStyle/>
                    <a:p>
                      <a:r>
                        <a:rPr kumimoji="0" lang="fr-FR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Taux de pauvreté (en % de la population)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14 %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15.9</a:t>
                      </a:r>
                      <a:endParaRPr lang="fr-FR" dirty="0"/>
                    </a:p>
                  </a:txBody>
                  <a:tcPr/>
                </a:tc>
              </a:tr>
              <a:tr h="925918">
                <a:tc>
                  <a:txBody>
                    <a:bodyPr/>
                    <a:lstStyle/>
                    <a:p>
                      <a:r>
                        <a:rPr kumimoji="0" lang="fr-FR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Taux de pauvreté longue durée (en % de la population)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8.5 %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7.8 %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674635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fr-FR" dirty="0" smtClean="0"/>
              <a:t>Les riches donnent : aux Etats-Unis, l’Etat confisque 30 % de la richesse nationale et les dons s’élèvent à 300 Mds de dollars/an. 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dirty="0" smtClean="0"/>
              <a:t>Bill Gates donne 29,5 Mds $</a:t>
            </a:r>
          </a:p>
          <a:p>
            <a:pPr>
              <a:buNone/>
            </a:pPr>
            <a:r>
              <a:rPr lang="fr-FR" dirty="0" smtClean="0"/>
              <a:t>Gordon Moore (Intel) : 2 Mds $</a:t>
            </a:r>
          </a:p>
          <a:p>
            <a:pPr>
              <a:buNone/>
            </a:pPr>
            <a:r>
              <a:rPr lang="fr-FR" dirty="0" err="1" smtClean="0"/>
              <a:t>Bosack</a:t>
            </a:r>
            <a:r>
              <a:rPr lang="fr-FR" dirty="0" smtClean="0"/>
              <a:t> et </a:t>
            </a:r>
            <a:r>
              <a:rPr lang="fr-FR" dirty="0" err="1" smtClean="0"/>
              <a:t>Lerner</a:t>
            </a:r>
            <a:r>
              <a:rPr lang="fr-FR" dirty="0" smtClean="0"/>
              <a:t> (Cisco) : 70 % des 170 millions </a:t>
            </a:r>
          </a:p>
          <a:p>
            <a:pPr>
              <a:buNone/>
            </a:pPr>
            <a:r>
              <a:rPr lang="fr-FR" dirty="0" smtClean="0"/>
              <a:t>Jerry Yang (Yahoo) : 75 millions $ à Stanford </a:t>
            </a:r>
            <a:r>
              <a:rPr lang="fr-FR" dirty="0" err="1" smtClean="0"/>
              <a:t>University</a:t>
            </a:r>
            <a:endParaRPr lang="fr-FR" dirty="0" smtClean="0"/>
          </a:p>
          <a:p>
            <a:pPr>
              <a:buNone/>
            </a:pPr>
            <a:r>
              <a:rPr lang="fr-FR" dirty="0" smtClean="0"/>
              <a:t>Larry Page (Google) : 90 millions $ à la recherche médicale</a:t>
            </a:r>
          </a:p>
          <a:p>
            <a:endParaRPr lang="fr-FR" dirty="0" smtClean="0"/>
          </a:p>
          <a:p>
            <a:r>
              <a:rPr lang="fr-FR" dirty="0" smtClean="0"/>
              <a:t>En France, l’Etat confisque 46 % du PIB et les Français donnent …10 Mds d’euros/an (30 fois moins); par habitant : 6 fois moins qu’aux Etats-Unis</a:t>
            </a:r>
          </a:p>
          <a:p>
            <a:pPr>
              <a:buNone/>
            </a:pPr>
            <a:endParaRPr lang="fr-FR" dirty="0" smtClean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CDAE9-2AD1-41D7-9597-B5AADCE3869C}" type="slidenum">
              <a:rPr lang="fr-FR" smtClean="0"/>
              <a:pPr/>
              <a:t>13</a:t>
            </a:fld>
            <a:endParaRPr lang="fr-FR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endParaRPr lang="fr-FR" dirty="0"/>
          </a:p>
          <a:p>
            <a:r>
              <a:rPr lang="fr-FR" b="1" dirty="0" smtClean="0"/>
              <a:t>En voulant tuer les riches, Piketty crée du chômage et de la pauvreté</a:t>
            </a:r>
          </a:p>
          <a:p>
            <a:r>
              <a:rPr lang="fr-FR" b="1" dirty="0" smtClean="0"/>
              <a:t>Nous avons besoin de garder nos riches et d’en avoir d’autres encore plus riches </a:t>
            </a:r>
          </a:p>
          <a:p>
            <a:r>
              <a:rPr lang="fr-FR" b="1" dirty="0" smtClean="0"/>
              <a:t>Les entrepreneurs riches sont la vraie solution au chômage</a:t>
            </a:r>
            <a:endParaRPr lang="fr-FR" b="1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CDAE9-2AD1-41D7-9597-B5AADCE3869C}" type="slidenum">
              <a:rPr lang="fr-FR" smtClean="0"/>
              <a:pPr/>
              <a:t>14</a:t>
            </a:fld>
            <a:endParaRPr lang="fr-FR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r-FR" sz="4400" dirty="0"/>
              <a:t>Thomas Piketty, le fabricant de chômeurs</a:t>
            </a:r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42735068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CDAE9-2AD1-41D7-9597-B5AADCE3869C}" type="slidenum">
              <a:rPr lang="fr-FR" smtClean="0"/>
              <a:pPr/>
              <a:t>15</a:t>
            </a:fld>
            <a:endParaRPr lang="fr-FR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476672"/>
            <a:ext cx="8640960" cy="5688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57200" y="2420888"/>
            <a:ext cx="8229600" cy="4032448"/>
          </a:xfrm>
        </p:spPr>
        <p:txBody>
          <a:bodyPr/>
          <a:lstStyle/>
          <a:p>
            <a:pPr algn="ctr">
              <a:buNone/>
            </a:pPr>
            <a:r>
              <a:rPr lang="fr-FR" b="1" dirty="0" smtClean="0"/>
              <a:t>Nicolas </a:t>
            </a:r>
            <a:r>
              <a:rPr lang="fr-FR" b="1" dirty="0" err="1" smtClean="0"/>
              <a:t>Lecaussin</a:t>
            </a:r>
            <a:endParaRPr lang="fr-FR" b="1" dirty="0" smtClean="0"/>
          </a:p>
          <a:p>
            <a:pPr algn="ctr">
              <a:buNone/>
            </a:pPr>
            <a:endParaRPr lang="fr-FR" b="1" dirty="0" smtClean="0"/>
          </a:p>
          <a:p>
            <a:pPr algn="ctr">
              <a:buNone/>
            </a:pPr>
            <a:r>
              <a:rPr lang="fr-FR" b="1" dirty="0" smtClean="0"/>
              <a:t>Directeur du développement</a:t>
            </a:r>
          </a:p>
          <a:p>
            <a:pPr algn="ctr">
              <a:buNone/>
            </a:pPr>
            <a:r>
              <a:rPr lang="fr-FR" b="1" dirty="0" smtClean="0">
                <a:solidFill>
                  <a:schemeClr val="bg2">
                    <a:lumMod val="50000"/>
                  </a:schemeClr>
                </a:solidFill>
              </a:rPr>
              <a:t>nicolas.lecaussin@irefeurope.org</a:t>
            </a:r>
          </a:p>
          <a:p>
            <a:pPr algn="ctr">
              <a:buNone/>
            </a:pPr>
            <a:endParaRPr lang="fr-FR" b="1" dirty="0" smtClean="0">
              <a:solidFill>
                <a:schemeClr val="accent1"/>
              </a:solidFill>
            </a:endParaRPr>
          </a:p>
          <a:p>
            <a:pPr algn="ctr">
              <a:buNone/>
            </a:pPr>
            <a:endParaRPr lang="fr-FR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CDAE9-2AD1-41D7-9597-B5AADCE3869C}" type="slidenum">
              <a:rPr lang="fr-FR" smtClean="0"/>
              <a:pPr/>
              <a:t>16</a:t>
            </a:fld>
            <a:endParaRPr lang="fr-FR"/>
          </a:p>
        </p:txBody>
      </p:sp>
      <p:pic>
        <p:nvPicPr>
          <p:cNvPr id="5" name="Picture 2" descr="http://www.irefeurope.org/images/logo.gif">
            <a:hlinkClick r:id="rId2"/>
          </p:cNvPr>
          <p:cNvPicPr>
            <a:picLocks noChangeAspect="1" noChangeArrowheads="1"/>
          </p:cNvPicPr>
          <p:nvPr/>
        </p:nvPicPr>
        <p:blipFill>
          <a:blip r:embed="rId3" r:link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0"/>
            <a:ext cx="6768752" cy="17008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323528" y="1988840"/>
            <a:ext cx="8568952" cy="3960440"/>
          </a:xfrm>
        </p:spPr>
        <p:txBody>
          <a:bodyPr>
            <a:normAutofit fontScale="700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fr-FR" sz="2800" dirty="0" smtClean="0"/>
              <a:t>Le fonctionnaire qui n’a rien compris aux riches</a:t>
            </a:r>
          </a:p>
          <a:p>
            <a:pPr marL="109728" indent="0">
              <a:buNone/>
            </a:pPr>
            <a:endParaRPr lang="fr-FR" sz="2800" dirty="0" smtClean="0"/>
          </a:p>
          <a:p>
            <a:pPr>
              <a:buFont typeface="Wingdings" pitchFamily="2" charset="2"/>
              <a:buChar char="Ø"/>
            </a:pPr>
            <a:r>
              <a:rPr lang="fr-FR" sz="2800" dirty="0" smtClean="0"/>
              <a:t>Les 0,1 % :</a:t>
            </a:r>
            <a:r>
              <a:rPr lang="fr-FR" sz="2800" dirty="0"/>
              <a:t> </a:t>
            </a:r>
            <a:r>
              <a:rPr lang="fr-FR" sz="2800" dirty="0" smtClean="0"/>
              <a:t>70 % sont des entrepreneurs et/ou propriétaires de leur entreprise et non pas des « </a:t>
            </a:r>
            <a:r>
              <a:rPr lang="fr-FR" sz="2800" dirty="0" err="1" smtClean="0"/>
              <a:t>supermanagers</a:t>
            </a:r>
            <a:r>
              <a:rPr lang="fr-FR" sz="2800" smtClean="0"/>
              <a:t> »</a:t>
            </a:r>
            <a:endParaRPr lang="fr-FR" sz="2800" dirty="0" smtClean="0"/>
          </a:p>
          <a:p>
            <a:pPr>
              <a:buFont typeface="Wingdings" pitchFamily="2" charset="2"/>
              <a:buChar char="Ø"/>
            </a:pPr>
            <a:endParaRPr lang="fr-FR" sz="2800" dirty="0" smtClean="0"/>
          </a:p>
          <a:p>
            <a:pPr>
              <a:buFont typeface="Wingdings" pitchFamily="2" charset="2"/>
              <a:buChar char="Ø"/>
            </a:pPr>
            <a:r>
              <a:rPr lang="fr-FR" sz="2800" dirty="0" smtClean="0"/>
              <a:t> Les deux erreurs de Piketty :</a:t>
            </a:r>
          </a:p>
          <a:p>
            <a:pPr>
              <a:buNone/>
            </a:pPr>
            <a:endParaRPr lang="fr-FR" sz="2800" dirty="0" smtClean="0"/>
          </a:p>
          <a:p>
            <a:pPr marL="624078" indent="-514350">
              <a:buNone/>
            </a:pPr>
            <a:r>
              <a:rPr lang="fr-FR" sz="2800" dirty="0" smtClean="0"/>
              <a:t>1. l’erreur idéologique</a:t>
            </a:r>
          </a:p>
          <a:p>
            <a:pPr marL="624078" indent="-514350">
              <a:buNone/>
            </a:pPr>
            <a:endParaRPr lang="fr-FR" sz="2800" dirty="0" smtClean="0"/>
          </a:p>
          <a:p>
            <a:pPr marL="624078" indent="-514350">
              <a:buNone/>
            </a:pPr>
            <a:r>
              <a:rPr lang="fr-FR" sz="2800" dirty="0" smtClean="0"/>
              <a:t>2. l’erreur économique</a:t>
            </a:r>
          </a:p>
          <a:p>
            <a:pPr>
              <a:buNone/>
            </a:pPr>
            <a:endParaRPr lang="fr-FR" sz="2800" dirty="0" smtClean="0"/>
          </a:p>
          <a:p>
            <a:endParaRPr lang="fr-FR" sz="2800" dirty="0" smtClean="0"/>
          </a:p>
          <a:p>
            <a:pPr algn="ctr">
              <a:buNone/>
            </a:pPr>
            <a:r>
              <a:rPr lang="fr-FR" sz="2800" b="1" dirty="0" smtClean="0">
                <a:solidFill>
                  <a:schemeClr val="accent1"/>
                </a:solidFill>
              </a:rPr>
              <a:t>www.irefeurope.org</a:t>
            </a:r>
            <a:endParaRPr lang="fr-FR" sz="2800" b="1" dirty="0" smtClean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fr-FR" sz="3600" dirty="0" smtClean="0"/>
              <a:t>L’obsession de l’inégalité chez Piketty</a:t>
            </a:r>
            <a:endParaRPr lang="fr-FR" sz="3600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8650694" y="6381328"/>
            <a:ext cx="365760" cy="365125"/>
          </a:xfrm>
        </p:spPr>
        <p:txBody>
          <a:bodyPr/>
          <a:lstStyle/>
          <a:p>
            <a:pPr algn="ctr"/>
            <a:fld id="{345CDAE9-2AD1-41D7-9597-B5AADCE3869C}" type="slidenum">
              <a:rPr lang="fr-FR" smtClean="0"/>
              <a:pPr algn="ctr"/>
              <a:t>2</a:t>
            </a:fld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4219246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67544" y="692696"/>
            <a:ext cx="8229600" cy="691276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fr-FR" sz="3600" b="1" dirty="0" smtClean="0"/>
              <a:t>1. L’erreur idéologique</a:t>
            </a:r>
          </a:p>
          <a:p>
            <a:pPr algn="just">
              <a:buNone/>
            </a:pPr>
            <a:endParaRPr lang="fr-FR" sz="2800" dirty="0" smtClean="0"/>
          </a:p>
          <a:p>
            <a:pPr algn="just">
              <a:buFont typeface="Wingdings" pitchFamily="2" charset="2"/>
              <a:buChar char="Ø"/>
            </a:pPr>
            <a:r>
              <a:rPr lang="fr-FR" sz="2800" dirty="0" smtClean="0"/>
              <a:t>Le Bourdieu de l’économie</a:t>
            </a:r>
          </a:p>
          <a:p>
            <a:pPr algn="just">
              <a:buFont typeface="Wingdings" pitchFamily="2" charset="2"/>
              <a:buChar char="Ø"/>
            </a:pPr>
            <a:r>
              <a:rPr lang="fr-FR" sz="2800" dirty="0" smtClean="0"/>
              <a:t>Le riche ou le l’éternel bouc émissaire</a:t>
            </a:r>
          </a:p>
          <a:p>
            <a:pPr algn="just">
              <a:buFont typeface="Wingdings" pitchFamily="2" charset="2"/>
              <a:buChar char="Ø"/>
            </a:pPr>
            <a:r>
              <a:rPr lang="fr-FR" sz="2800" dirty="0" smtClean="0"/>
              <a:t>Piketty agit en marxiste convaincu</a:t>
            </a:r>
          </a:p>
          <a:p>
            <a:pPr algn="just">
              <a:buFont typeface="Wingdings" pitchFamily="2" charset="2"/>
              <a:buChar char="Ø"/>
            </a:pPr>
            <a:r>
              <a:rPr lang="fr-FR" sz="2800" dirty="0" smtClean="0"/>
              <a:t>L’argent public travestit les faits et pervertit le raisonnement</a:t>
            </a:r>
          </a:p>
          <a:p>
            <a:pPr algn="just">
              <a:buFont typeface="Wingdings" pitchFamily="2" charset="2"/>
              <a:buChar char="Ø"/>
            </a:pPr>
            <a:r>
              <a:rPr lang="fr-FR" sz="2800" dirty="0" smtClean="0"/>
              <a:t>Piketty, source d’inspiration pour tout l’éventail politique : du PC au FN</a:t>
            </a:r>
          </a:p>
          <a:p>
            <a:pPr algn="just">
              <a:buNone/>
            </a:pPr>
            <a:endParaRPr lang="fr-FR" sz="2800" dirty="0" smtClean="0"/>
          </a:p>
          <a:p>
            <a:pPr algn="just">
              <a:buNone/>
            </a:pPr>
            <a:endParaRPr lang="fr-FR" sz="2800" dirty="0" smtClean="0"/>
          </a:p>
          <a:p>
            <a:pPr algn="just">
              <a:buNone/>
            </a:pPr>
            <a:endParaRPr lang="fr-FR" sz="2800" dirty="0" smtClean="0"/>
          </a:p>
          <a:p>
            <a:pPr algn="ctr">
              <a:buNone/>
            </a:pPr>
            <a:r>
              <a:rPr lang="fr-FR" sz="2800" b="1" dirty="0" smtClean="0">
                <a:solidFill>
                  <a:schemeClr val="accent1"/>
                </a:solidFill>
              </a:rPr>
              <a:t>www.irefeurope.org</a:t>
            </a:r>
            <a:endParaRPr lang="fr-FR" sz="2800" b="1" dirty="0" smtClean="0"/>
          </a:p>
          <a:p>
            <a:pPr algn="just">
              <a:buNone/>
            </a:pPr>
            <a:endParaRPr lang="fr-FR" sz="2800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345CDAE9-2AD1-41D7-9597-B5AADCE3869C}" type="slidenum">
              <a:rPr lang="fr-FR" smtClean="0"/>
              <a:pPr algn="ctr"/>
              <a:t>3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643010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67544" y="548680"/>
            <a:ext cx="8229600" cy="7200800"/>
          </a:xfrm>
        </p:spPr>
        <p:txBody>
          <a:bodyPr>
            <a:normAutofit fontScale="25000" lnSpcReduction="20000"/>
          </a:bodyPr>
          <a:lstStyle/>
          <a:p>
            <a:pPr algn="ctr"/>
            <a:r>
              <a:rPr lang="fr-FR" sz="9000" b="1" dirty="0" smtClean="0"/>
              <a:t>Qui sont les riches d’aujourd’hui ?</a:t>
            </a:r>
          </a:p>
          <a:p>
            <a:pPr algn="ctr"/>
            <a:endParaRPr lang="fr-FR" sz="9000" b="1" dirty="0" smtClean="0"/>
          </a:p>
          <a:p>
            <a:pPr>
              <a:buNone/>
            </a:pPr>
            <a:endParaRPr lang="fr-FR" sz="3600" dirty="0" smtClean="0"/>
          </a:p>
          <a:p>
            <a:pPr>
              <a:buFont typeface="Wingdings" pitchFamily="2" charset="2"/>
              <a:buChar char="Ø"/>
            </a:pPr>
            <a:r>
              <a:rPr lang="fr-FR" sz="11200" dirty="0" smtClean="0"/>
              <a:t>Des entrepreneurs et non pas des rentiers</a:t>
            </a:r>
          </a:p>
          <a:p>
            <a:pPr>
              <a:buNone/>
            </a:pPr>
            <a:endParaRPr lang="fr-FR" sz="11200" dirty="0" smtClean="0"/>
          </a:p>
          <a:p>
            <a:pPr>
              <a:buFont typeface="Wingdings" pitchFamily="2" charset="2"/>
              <a:buChar char="Ø"/>
            </a:pPr>
            <a:r>
              <a:rPr lang="fr-FR" sz="11200" dirty="0" smtClean="0"/>
              <a:t>Sur 1400 milliardaires dans le monde, 960 sont des self-made-men (</a:t>
            </a:r>
            <a:r>
              <a:rPr lang="fr-FR" sz="11200" dirty="0" err="1" smtClean="0"/>
              <a:t>women</a:t>
            </a:r>
            <a:r>
              <a:rPr lang="fr-FR" sz="11200" dirty="0" smtClean="0"/>
              <a:t>) et 830 ont créé au moins une entreprise. </a:t>
            </a:r>
          </a:p>
          <a:p>
            <a:pPr>
              <a:buFontTx/>
              <a:buChar char="-"/>
            </a:pPr>
            <a:endParaRPr lang="fr-FR" sz="7000" dirty="0" smtClean="0"/>
          </a:p>
          <a:p>
            <a:pPr>
              <a:buFontTx/>
              <a:buChar char="-"/>
            </a:pPr>
            <a:endParaRPr lang="fr-FR" sz="7000" dirty="0" smtClean="0"/>
          </a:p>
          <a:p>
            <a:r>
              <a:rPr lang="fr-FR" sz="11200" b="1" dirty="0" smtClean="0"/>
              <a:t>Sur les 100 plus riches au monde :</a:t>
            </a:r>
          </a:p>
          <a:p>
            <a:endParaRPr lang="fr-FR" sz="11200" dirty="0" smtClean="0"/>
          </a:p>
          <a:p>
            <a:r>
              <a:rPr lang="fr-FR" sz="11200" dirty="0" smtClean="0"/>
              <a:t>73 sont des self-made-men (</a:t>
            </a:r>
            <a:r>
              <a:rPr lang="fr-FR" sz="11200" dirty="0" err="1" smtClean="0"/>
              <a:t>women</a:t>
            </a:r>
            <a:r>
              <a:rPr lang="fr-FR" sz="11200" dirty="0" smtClean="0"/>
              <a:t>)</a:t>
            </a:r>
          </a:p>
          <a:p>
            <a:r>
              <a:rPr lang="fr-FR" sz="11200" dirty="0" smtClean="0"/>
              <a:t>36 proviennent de familles pauvres</a:t>
            </a:r>
          </a:p>
          <a:p>
            <a:r>
              <a:rPr lang="fr-FR" sz="11200" b="1" dirty="0" smtClean="0"/>
              <a:t>  </a:t>
            </a:r>
            <a:r>
              <a:rPr lang="fr-FR" sz="11200" dirty="0" smtClean="0"/>
              <a:t>9 ont été des SDF</a:t>
            </a:r>
          </a:p>
          <a:p>
            <a:r>
              <a:rPr lang="fr-FR" sz="11200" dirty="0" smtClean="0"/>
              <a:t>18 sont sans aucun diplôme universitaire</a:t>
            </a:r>
          </a:p>
          <a:p>
            <a:pPr>
              <a:buFontTx/>
              <a:buChar char="-"/>
            </a:pPr>
            <a:endParaRPr lang="fr-FR" sz="7000" dirty="0" smtClean="0"/>
          </a:p>
          <a:p>
            <a:pPr>
              <a:buFontTx/>
              <a:buChar char="-"/>
            </a:pPr>
            <a:endParaRPr lang="fr-FR" sz="5100" dirty="0" smtClean="0"/>
          </a:p>
          <a:p>
            <a:pPr lvl="1">
              <a:buNone/>
            </a:pPr>
            <a:endParaRPr lang="fr-FR" sz="2800" dirty="0" smtClean="0"/>
          </a:p>
          <a:p>
            <a:pPr lvl="1" algn="ctr">
              <a:buNone/>
            </a:pPr>
            <a:r>
              <a:rPr lang="fr-FR" sz="11200" b="1" dirty="0" smtClean="0">
                <a:solidFill>
                  <a:schemeClr val="accent1"/>
                </a:solidFill>
              </a:rPr>
              <a:t>www.irefeurope.org</a:t>
            </a:r>
            <a:endParaRPr lang="fr-FR" sz="11200" b="1" dirty="0" smtClean="0"/>
          </a:p>
          <a:p>
            <a:pPr lvl="1">
              <a:buNone/>
            </a:pPr>
            <a:endParaRPr lang="fr-FR" sz="2800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CDAE9-2AD1-41D7-9597-B5AADCE3869C}" type="slidenum">
              <a:rPr lang="fr-FR" smtClean="0"/>
              <a:pPr/>
              <a:t>4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477758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67544" y="404664"/>
            <a:ext cx="8280920" cy="7416824"/>
          </a:xfrm>
        </p:spPr>
        <p:txBody>
          <a:bodyPr>
            <a:noAutofit/>
          </a:bodyPr>
          <a:lstStyle/>
          <a:p>
            <a:pPr marL="109728" indent="0">
              <a:buFont typeface="Wingdings" pitchFamily="2" charset="2"/>
              <a:buChar char="Ø"/>
            </a:pPr>
            <a:r>
              <a:rPr lang="fr-FR" sz="2800" b="1" dirty="0" smtClean="0"/>
              <a:t>Sur les 50 premières fortunes mondiales, 40 sont des entrepreneurs et sur les 10 plus riches au monde, 9 sont des entrepreneurs.</a:t>
            </a:r>
          </a:p>
          <a:p>
            <a:pPr marL="109728" indent="0">
              <a:buNone/>
            </a:pPr>
            <a:endParaRPr lang="fr-FR" sz="2800" b="1" dirty="0" smtClean="0"/>
          </a:p>
          <a:p>
            <a:pPr marL="109728" indent="0">
              <a:buNone/>
            </a:pPr>
            <a:r>
              <a:rPr lang="fr-FR" sz="2800" dirty="0" smtClean="0"/>
              <a:t>L’origine de la fortune entrepreneuriale : </a:t>
            </a:r>
          </a:p>
          <a:p>
            <a:pPr marL="109728" indent="0">
              <a:buFont typeface="Wingdings" pitchFamily="2" charset="2"/>
              <a:buChar char="Ø"/>
            </a:pPr>
            <a:r>
              <a:rPr lang="fr-FR" sz="2800" b="1" dirty="0" smtClean="0"/>
              <a:t>Seulement 23 sur 200 représentent des fortunes de la finance et 10 seulement de l’énergie et de l’immobilier</a:t>
            </a:r>
            <a:r>
              <a:rPr lang="fr-FR" sz="2800" dirty="0" smtClean="0"/>
              <a:t>. 12 (sur 200) ont fait fortune dans les médias et 4 dans les télécommunications. 26 représentent les nouvelles technologies et 34 ont fait des investissements divers (commerce, services, </a:t>
            </a:r>
            <a:r>
              <a:rPr lang="fr-FR" sz="2800" dirty="0" err="1" smtClean="0"/>
              <a:t>etc</a:t>
            </a:r>
            <a:r>
              <a:rPr lang="fr-FR" sz="2800" dirty="0" smtClean="0"/>
              <a:t>…). </a:t>
            </a:r>
          </a:p>
          <a:p>
            <a:pPr marL="109728" lvl="1" indent="0" algn="ctr">
              <a:spcBef>
                <a:spcPts val="400"/>
              </a:spcBef>
              <a:buSzPct val="68000"/>
              <a:buNone/>
            </a:pPr>
            <a:r>
              <a:rPr lang="fr-FR" sz="2800" b="1" dirty="0" smtClean="0">
                <a:solidFill>
                  <a:schemeClr val="accent1"/>
                </a:solidFill>
              </a:rPr>
              <a:t>www.irefeurope.org</a:t>
            </a:r>
            <a:endParaRPr lang="fr-FR" sz="2800" b="1" dirty="0" smtClean="0"/>
          </a:p>
          <a:p>
            <a:pPr marL="109728" indent="0">
              <a:buNone/>
            </a:pPr>
            <a:endParaRPr lang="fr-FR" sz="20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CDAE9-2AD1-41D7-9597-B5AADCE3869C}" type="slidenum">
              <a:rPr lang="fr-FR" smtClean="0"/>
              <a:pPr/>
              <a:t>5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840443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746643"/>
          </a:xfrm>
        </p:spPr>
        <p:txBody>
          <a:bodyPr/>
          <a:lstStyle/>
          <a:p>
            <a:r>
              <a:rPr lang="fr-FR" b="1" dirty="0" smtClean="0"/>
              <a:t>70 % des 400 plus riches américains du classement Forbes sont devenus riches de leur vivant et non par héritage.</a:t>
            </a:r>
          </a:p>
          <a:p>
            <a:pPr>
              <a:buNone/>
            </a:pPr>
            <a:endParaRPr lang="fr-FR" b="1" dirty="0" smtClean="0"/>
          </a:p>
          <a:p>
            <a:r>
              <a:rPr lang="fr-FR" dirty="0" smtClean="0"/>
              <a:t>75 % des Américains qui figurent dans le 1% des plus riches ou des plus hauts revenus sont des entrepreneurs </a:t>
            </a:r>
          </a:p>
          <a:p>
            <a:endParaRPr lang="fr-FR" dirty="0" smtClean="0"/>
          </a:p>
          <a:p>
            <a:r>
              <a:rPr lang="fr-FR" dirty="0" smtClean="0"/>
              <a:t>Quelques riches entrepreneurs  et leurs histoires : Bille Gates, </a:t>
            </a:r>
            <a:r>
              <a:rPr lang="fr-FR" dirty="0" err="1" smtClean="0"/>
              <a:t>Elon</a:t>
            </a:r>
            <a:r>
              <a:rPr lang="fr-FR" dirty="0" smtClean="0"/>
              <a:t> </a:t>
            </a:r>
            <a:r>
              <a:rPr lang="fr-FR" dirty="0" err="1" smtClean="0"/>
              <a:t>Munsk</a:t>
            </a:r>
            <a:r>
              <a:rPr lang="fr-FR" dirty="0" smtClean="0"/>
              <a:t>, Mark </a:t>
            </a:r>
            <a:r>
              <a:rPr lang="fr-FR" dirty="0" err="1" smtClean="0"/>
              <a:t>Zuckerberg</a:t>
            </a:r>
            <a:r>
              <a:rPr lang="fr-FR" dirty="0" smtClean="0"/>
              <a:t>, Michael Dell, Jack </a:t>
            </a:r>
            <a:r>
              <a:rPr lang="fr-FR" dirty="0" err="1" smtClean="0"/>
              <a:t>Dorsey</a:t>
            </a:r>
            <a:r>
              <a:rPr lang="fr-FR" dirty="0" smtClean="0"/>
              <a:t>, Steve Jobs, </a:t>
            </a:r>
            <a:r>
              <a:rPr lang="fr-FR" dirty="0" err="1" smtClean="0"/>
              <a:t>Ty</a:t>
            </a:r>
            <a:r>
              <a:rPr lang="fr-FR" dirty="0" smtClean="0"/>
              <a:t> Warner, Larry Ellison, John Paul </a:t>
            </a:r>
            <a:r>
              <a:rPr lang="fr-FR" dirty="0" err="1" smtClean="0"/>
              <a:t>DeJoria</a:t>
            </a:r>
            <a:r>
              <a:rPr lang="fr-FR" dirty="0" smtClean="0"/>
              <a:t>, Sheldon </a:t>
            </a:r>
            <a:r>
              <a:rPr lang="fr-FR" dirty="0" err="1" smtClean="0"/>
              <a:t>Adelson</a:t>
            </a:r>
            <a:r>
              <a:rPr lang="fr-FR" dirty="0" smtClean="0"/>
              <a:t>…</a:t>
            </a:r>
            <a:endParaRPr lang="fr-FR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CDAE9-2AD1-41D7-9597-B5AADCE3869C}" type="slidenum">
              <a:rPr lang="fr-FR" smtClean="0"/>
              <a:pPr/>
              <a:t>6</a:t>
            </a:fld>
            <a:endParaRPr lang="fr-F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Seulement 2 riches sur 5 sont encore présents dans les 1 % après 10 ans.</a:t>
            </a:r>
          </a:p>
          <a:p>
            <a:pPr>
              <a:buNone/>
            </a:pPr>
            <a:endParaRPr lang="fr-FR" dirty="0" smtClean="0"/>
          </a:p>
          <a:p>
            <a:r>
              <a:rPr lang="fr-FR" dirty="0" smtClean="0"/>
              <a:t>Parmi les Américains qui faisaient partie des 1 % les plus riches en 1987, seulement 24 % en faisaient encore partie en 2007</a:t>
            </a:r>
          </a:p>
          <a:p>
            <a:pPr>
              <a:buNone/>
            </a:pPr>
            <a:endParaRPr lang="fr-FR" dirty="0" smtClean="0"/>
          </a:p>
          <a:p>
            <a:r>
              <a:rPr lang="fr-FR" dirty="0" smtClean="0"/>
              <a:t>Seulement 1 % des 400 Américains les plus riches déclarent les mêmes revenus d’une année sur l’autre </a:t>
            </a:r>
            <a:endParaRPr lang="fr-FR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CDAE9-2AD1-41D7-9597-B5AADCE3869C}" type="slidenum">
              <a:rPr lang="fr-FR" smtClean="0"/>
              <a:pPr/>
              <a:t>7</a:t>
            </a:fld>
            <a:endParaRPr lang="fr-FR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La grande mobilité des riches</a:t>
            </a:r>
            <a:endParaRPr lang="fr-F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464496"/>
          </a:xfrm>
        </p:spPr>
        <p:txBody>
          <a:bodyPr>
            <a:normAutofit fontScale="92500" lnSpcReduction="10000"/>
          </a:bodyPr>
          <a:lstStyle/>
          <a:p>
            <a:r>
              <a:rPr lang="fr-FR" dirty="0" smtClean="0"/>
              <a:t>Les 10 premières fortunes de France représentent 700 000 emplois</a:t>
            </a:r>
          </a:p>
          <a:p>
            <a:pPr>
              <a:buNone/>
            </a:pPr>
            <a:endParaRPr lang="fr-FR" dirty="0" smtClean="0"/>
          </a:p>
          <a:p>
            <a:r>
              <a:rPr lang="fr-FR" dirty="0" smtClean="0"/>
              <a:t>Les 500 fortunes de France représentent 272 Mds d’euros et des millions d’emplois</a:t>
            </a:r>
          </a:p>
          <a:p>
            <a:pPr>
              <a:buNone/>
            </a:pPr>
            <a:endParaRPr lang="fr-FR" dirty="0" smtClean="0"/>
          </a:p>
          <a:p>
            <a:r>
              <a:rPr lang="fr-FR" dirty="0" smtClean="0"/>
              <a:t>165 sur 500 sont des self-made-men (</a:t>
            </a:r>
            <a:r>
              <a:rPr lang="fr-FR" dirty="0" err="1" smtClean="0"/>
              <a:t>women</a:t>
            </a:r>
            <a:r>
              <a:rPr lang="fr-FR" dirty="0" smtClean="0"/>
              <a:t>)</a:t>
            </a:r>
          </a:p>
          <a:p>
            <a:endParaRPr lang="fr-FR" dirty="0" smtClean="0"/>
          </a:p>
          <a:p>
            <a:r>
              <a:rPr lang="fr-FR" dirty="0" smtClean="0"/>
              <a:t>Le CAC 40 : 4 millions d’emplois</a:t>
            </a:r>
          </a:p>
          <a:p>
            <a:pPr>
              <a:buNone/>
            </a:pPr>
            <a:endParaRPr lang="fr-FR" dirty="0" smtClean="0"/>
          </a:p>
          <a:p>
            <a:pPr algn="ctr">
              <a:buNone/>
            </a:pPr>
            <a:r>
              <a:rPr lang="fr-FR" b="1" dirty="0" smtClean="0">
                <a:solidFill>
                  <a:schemeClr val="accent1"/>
                </a:solidFill>
              </a:rPr>
              <a:t>www.irefeurope.org</a:t>
            </a:r>
            <a:endParaRPr lang="fr-FR" b="1" dirty="0">
              <a:solidFill>
                <a:schemeClr val="accent1"/>
              </a:solidFill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CDAE9-2AD1-41D7-9597-B5AADCE3869C}" type="slidenum">
              <a:rPr lang="fr-FR" smtClean="0"/>
              <a:pPr/>
              <a:t>8</a:t>
            </a:fld>
            <a:endParaRPr lang="fr-FR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82154"/>
          </a:xfrm>
        </p:spPr>
        <p:txBody>
          <a:bodyPr>
            <a:normAutofit/>
          </a:bodyPr>
          <a:lstStyle/>
          <a:p>
            <a:pPr algn="ctr"/>
            <a:r>
              <a:rPr lang="fr-FR" sz="2800" dirty="0" smtClean="0"/>
              <a:t>Les fortunes de France, combien d’emplois ?</a:t>
            </a:r>
            <a:endParaRPr lang="fr-FR" sz="2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du contenu 4" descr="entrepreneurs dans le monde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51520" y="404664"/>
            <a:ext cx="8640960" cy="6120680"/>
          </a:xfrm>
        </p:spPr>
      </p:pic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CDAE9-2AD1-41D7-9597-B5AADCE3869C}" type="slidenum">
              <a:rPr lang="fr-FR" smtClean="0"/>
              <a:pPr/>
              <a:t>9</a:t>
            </a:fld>
            <a:endParaRPr lang="fr-FR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Rotonde">
  <a:themeElements>
    <a:clrScheme name="Rotond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Rotond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Rotond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Composite</Template>
  <TotalTime>702</TotalTime>
  <Words>499</Words>
  <Application>Microsoft Office PowerPoint</Application>
  <PresentationFormat>Affichage à l'écran (4:3)</PresentationFormat>
  <Paragraphs>130</Paragraphs>
  <Slides>16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17" baseType="lpstr">
      <vt:lpstr>Rotonde</vt:lpstr>
      <vt:lpstr>Les riches sont essentiellement des entrepreneurs Nicolas Lecaussin Directeur   www.irefeurope.org</vt:lpstr>
      <vt:lpstr>L’obsession de l’inégalité chez Piketty</vt:lpstr>
      <vt:lpstr>Diapositive 3</vt:lpstr>
      <vt:lpstr>Diapositive 4</vt:lpstr>
      <vt:lpstr>Diapositive 5</vt:lpstr>
      <vt:lpstr>Diapositive 6</vt:lpstr>
      <vt:lpstr>La grande mobilité des riches</vt:lpstr>
      <vt:lpstr>Les fortunes de France, combien d’emplois ?</vt:lpstr>
      <vt:lpstr>Diapositive 9</vt:lpstr>
      <vt:lpstr>Diapositive 10</vt:lpstr>
      <vt:lpstr>Oui, les riches payent des impôts  </vt:lpstr>
      <vt:lpstr>Mais où va l’argent de nos impôts ?</vt:lpstr>
      <vt:lpstr>Diapositive 13</vt:lpstr>
      <vt:lpstr>Thomas Piketty, le fabricant de chômeurs</vt:lpstr>
      <vt:lpstr>Diapositive 15</vt:lpstr>
      <vt:lpstr>Diapositive 16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Pérès Béatrice</dc:creator>
  <cp:lastModifiedBy>Gaétan</cp:lastModifiedBy>
  <cp:revision>91</cp:revision>
  <cp:lastPrinted>2015-05-19T08:21:39Z</cp:lastPrinted>
  <dcterms:created xsi:type="dcterms:W3CDTF">2015-05-18T14:07:50Z</dcterms:created>
  <dcterms:modified xsi:type="dcterms:W3CDTF">2015-06-15T15:53:43Z</dcterms:modified>
</cp:coreProperties>
</file>